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61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9" r:id="rId11"/>
    <p:sldId id="291" r:id="rId12"/>
    <p:sldId id="282" r:id="rId13"/>
    <p:sldId id="283" r:id="rId14"/>
    <p:sldId id="293" r:id="rId15"/>
    <p:sldId id="284" r:id="rId16"/>
    <p:sldId id="290" r:id="rId17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6600"/>
    <a:srgbClr val="00E5E0"/>
    <a:srgbClr val="006600"/>
    <a:srgbClr val="66FFFF"/>
    <a:srgbClr val="990033"/>
    <a:srgbClr val="CCFF99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65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031D-2307-4F26-8194-8D9DABF51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23C99-F68B-4913-AB6A-91A8E7ACAB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848F0-9EE4-4038-AEB4-D3B1F9D92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F00D6-172C-4276-9193-1268DFE74D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4187A-21C1-459F-ACC9-14B79C7A8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CD4F7-BCA6-4E61-9B11-F85883B47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50DA1-7750-4F23-AB1F-92D1F9481D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D8B96-ECAE-4382-B758-E563B021E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7F3B0-ABA9-4BC5-A80F-A42548779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11090-9690-4C26-BC55-3E4B05B96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16079-85D9-46D6-8904-44BDC3CE5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268F1-1CA8-4D5F-8CD5-16DFC1691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C6CE4-C08D-44E9-9D1A-3AB4523D00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00741-2C5D-40FA-9534-71AED1519F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99FF"/>
            </a:gs>
            <a:gs pos="100000">
              <a:schemeClr val="accent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C711CE-B76F-45E4-B2F9-A4DC3FBD0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77" r:id="rId3"/>
    <p:sldLayoutId id="2147483676" r:id="rId4"/>
    <p:sldLayoutId id="2147483675" r:id="rId5"/>
    <p:sldLayoutId id="2147483674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7" r:id="rId13"/>
    <p:sldLayoutId id="214748366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619250" y="2060575"/>
            <a:ext cx="5689600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D60093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ПОЖАРНАЯ</a:t>
            </a:r>
          </a:p>
          <a:p>
            <a:pPr algn="ctr"/>
            <a:r>
              <a:rPr lang="ru-RU" sz="3600" kern="10">
                <a:ln w="9525">
                  <a:solidFill>
                    <a:srgbClr val="D60093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БЕЗОПАСНОСТЬ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i="1" smtClean="0">
                <a:solidFill>
                  <a:srgbClr val="A50021"/>
                </a:solidFill>
              </a:rPr>
              <a:t>Задача каждого суметь грамотно сообщить о пожаре.</a:t>
            </a:r>
            <a:r>
              <a:rPr lang="ru-RU" sz="4000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679950" cy="499745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FFFF00"/>
                </a:solidFill>
              </a:rPr>
              <a:t>назвать адрес, где горит; </a:t>
            </a:r>
          </a:p>
          <a:p>
            <a:pPr eaLnBrk="1" hangingPunct="1"/>
            <a:r>
              <a:rPr lang="ru-RU" sz="2800" smtClean="0">
                <a:solidFill>
                  <a:srgbClr val="FFFF00"/>
                </a:solidFill>
              </a:rPr>
              <a:t>свой номер телефона; </a:t>
            </a:r>
          </a:p>
          <a:p>
            <a:pPr eaLnBrk="1" hangingPunct="1"/>
            <a:r>
              <a:rPr lang="ru-RU" sz="2800" smtClean="0">
                <a:solidFill>
                  <a:srgbClr val="FFFF00"/>
                </a:solidFill>
              </a:rPr>
              <a:t>свою фамилию; </a:t>
            </a:r>
          </a:p>
          <a:p>
            <a:pPr eaLnBrk="1" hangingPunct="1"/>
            <a:r>
              <a:rPr lang="ru-RU" sz="2800" smtClean="0">
                <a:solidFill>
                  <a:srgbClr val="FFFF00"/>
                </a:solidFill>
              </a:rPr>
              <a:t>на каком этаже горит; </a:t>
            </a:r>
          </a:p>
          <a:p>
            <a:pPr eaLnBrk="1" hangingPunct="1"/>
            <a:r>
              <a:rPr lang="ru-RU" sz="2800" smtClean="0">
                <a:solidFill>
                  <a:srgbClr val="FFFF00"/>
                </a:solidFill>
              </a:rPr>
              <a:t>как лучше подъехать к дому; </a:t>
            </a:r>
          </a:p>
          <a:p>
            <a:pPr eaLnBrk="1" hangingPunct="1"/>
            <a:r>
              <a:rPr lang="ru-RU" sz="2800" smtClean="0">
                <a:solidFill>
                  <a:srgbClr val="FFFF00"/>
                </a:solidFill>
              </a:rPr>
              <a:t>сколько подъездов в доме. </a:t>
            </a:r>
          </a:p>
        </p:txBody>
      </p:sp>
      <p:pic>
        <p:nvPicPr>
          <p:cNvPr id="64517" name="Picture 8" descr="E:\Рисунки gif\Дети\CHLD15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003800" y="2060575"/>
            <a:ext cx="3671888" cy="36718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1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i="1" smtClean="0">
                <a:solidFill>
                  <a:srgbClr val="A50021"/>
                </a:solidFill>
              </a:rPr>
              <a:t>Все это нужно сообщить быстро, без запинок.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1125538"/>
            <a:ext cx="7772400" cy="147002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A50021"/>
                </a:solidFill>
              </a:rPr>
              <a:t>ПРАВИЛА БЕЗОПАСНОГО ПОВЕДЕНИЯ ПРИ ПОЖАРАХ.</a:t>
            </a:r>
          </a:p>
        </p:txBody>
      </p:sp>
      <p:pic>
        <p:nvPicPr>
          <p:cNvPr id="29699" name="Picture 7" descr="Расчет эвакуации людей при пожаре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8538" y="3284538"/>
            <a:ext cx="4392612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619283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Немедленно покинуть здание, используя для этого основные и запасные выходы.</a:t>
            </a:r>
          </a:p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Оповестить окружающих об опасности.</a:t>
            </a:r>
          </a:p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Сообщить о пожаре в пожарную часть. </a:t>
            </a:r>
          </a:p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Если очаг пожара небольшой, до прибытия пожарной команды попытайтесь потушить его имеющимися подручными средствами.</a:t>
            </a:r>
          </a:p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Сохраняйте самообладание, способность быстро оценивать обстановку и принимать правильные решения.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924175"/>
            <a:ext cx="8229600" cy="1143000"/>
          </a:xfrm>
        </p:spPr>
        <p:txBody>
          <a:bodyPr/>
          <a:lstStyle/>
          <a:p>
            <a:pPr algn="l"/>
            <a:r>
              <a:rPr lang="ru-RU" sz="2400" smtClean="0">
                <a:solidFill>
                  <a:srgbClr val="FFFF00"/>
                </a:solidFill>
              </a:rPr>
              <a:t>- Проходя через горящие помещения, накройтесь с головой мокрой материей, через задымлённые помещения двигайтесь ползком  или пригнувшись – меньше вероятность задохнуться в дыму.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/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- Если на вас загорелась одежда, не пытайтесь бежать, а постарайтесь сбить пламя, перекатываясь на полу, или, если есть возможность, затушить водой.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- Для защиты от продуктов горения дышите через влажный платок, ткань.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- При выходе из здания по задымлённой лестнице продвигайтесь вдоль стены.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</a:t>
            </a:r>
            <a:br>
              <a:rPr lang="ru-RU" sz="2400" smtClean="0">
                <a:solidFill>
                  <a:srgbClr val="FFFF00"/>
                </a:solidFill>
              </a:rPr>
            </a:br>
            <a:r>
              <a:rPr lang="ru-RU" sz="2400" smtClean="0">
                <a:solidFill>
                  <a:srgbClr val="FFFF00"/>
                </a:solidFill>
              </a:rPr>
              <a:t> - Если горит электропроводка, обесточьте её, после чего попытайтесь потушить горящие элементы.</a:t>
            </a:r>
            <a:br>
              <a:rPr lang="ru-RU" sz="2400" smtClean="0">
                <a:solidFill>
                  <a:srgbClr val="FFFF00"/>
                </a:solidFill>
              </a:rPr>
            </a:br>
            <a:endParaRPr lang="ru-RU" sz="240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765175"/>
            <a:ext cx="7772400" cy="1081088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A50021"/>
                </a:solidFill>
              </a:rPr>
              <a:t>Проверь себя.</a:t>
            </a:r>
          </a:p>
        </p:txBody>
      </p:sp>
      <p:pic>
        <p:nvPicPr>
          <p:cNvPr id="31747" name="Picture 6" descr="day-worker-fire-protec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2420938"/>
            <a:ext cx="4608513" cy="383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6"/>
          <p:cNvSpPr>
            <a:spLocks noChangeArrowheads="1" noChangeShapeType="1" noTextEdit="1"/>
          </p:cNvSpPr>
          <p:nvPr/>
        </p:nvSpPr>
        <p:spPr bwMode="auto">
          <a:xfrm>
            <a:off x="1331913" y="2349500"/>
            <a:ext cx="6335712" cy="230346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СПАСИБО!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A50021"/>
                </a:solidFill>
              </a:rPr>
              <a:t>Что такое пожар?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13360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smtClean="0"/>
              <a:t>  </a:t>
            </a:r>
            <a:r>
              <a:rPr lang="ru-RU" sz="2800" b="1" smtClean="0">
                <a:solidFill>
                  <a:srgbClr val="A50021"/>
                </a:solidFill>
              </a:rPr>
              <a:t> Пожар</a:t>
            </a:r>
            <a:r>
              <a:rPr lang="ru-RU" sz="2800" smtClean="0">
                <a:solidFill>
                  <a:srgbClr val="FFFF00"/>
                </a:solidFill>
              </a:rPr>
              <a:t> – это стихийное распространение огня, вышедшего из-под контроля человека.</a:t>
            </a:r>
          </a:p>
        </p:txBody>
      </p:sp>
      <p:pic>
        <p:nvPicPr>
          <p:cNvPr id="7172" name="Picture 6" descr="27r2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508625" y="2286000"/>
            <a:ext cx="3167063" cy="31670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A50021"/>
                </a:solidFill>
              </a:rPr>
              <a:t>Причины пожара.</a:t>
            </a:r>
          </a:p>
        </p:txBody>
      </p:sp>
      <p:pic>
        <p:nvPicPr>
          <p:cNvPr id="15363" name="Picture 6" descr="Рисунок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7538" y="3141663"/>
            <a:ext cx="2405062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60350"/>
            <a:ext cx="4316412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неосторожное обращение с огнём;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нарушение правил эксплуатации электроприборов и электрооборудования;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замыкание электропроводки;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оставленные костры;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утечка газа;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оставленная свечка;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невнимательность в обращении с пиротехническими средствами.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брошенная сигарета;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00"/>
                </a:solidFill>
              </a:rPr>
              <a:t>молния.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 </a:t>
            </a:r>
          </a:p>
        </p:txBody>
      </p:sp>
      <p:pic>
        <p:nvPicPr>
          <p:cNvPr id="16387" name="Picture 10" descr="ga_lghtlft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451725" y="476250"/>
            <a:ext cx="1365250" cy="2087563"/>
          </a:xfrm>
          <a:noFill/>
        </p:spPr>
      </p:pic>
      <p:pic>
        <p:nvPicPr>
          <p:cNvPr id="16388" name="Picture 11" descr="light80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7451725" y="4508500"/>
            <a:ext cx="1458913" cy="2160588"/>
          </a:xfrm>
          <a:noFill/>
        </p:spPr>
      </p:pic>
      <p:pic>
        <p:nvPicPr>
          <p:cNvPr id="16389" name="Picture 12" descr="light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9700" y="2781300"/>
            <a:ext cx="2736850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3" descr="j028672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3" y="4868863"/>
            <a:ext cx="2447925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4" descr="ПОЖАР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463" y="482600"/>
            <a:ext cx="2160587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A50021"/>
                </a:solidFill>
              </a:rPr>
              <a:t>Не подходи к газовой плите!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96975"/>
            <a:ext cx="403225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На кухне газ у нас горит.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Меня он тянет, как магнит.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Как мама, я хочу уметь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Все ручки на плите вертеть,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И спички ловко зажигать,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И газ включать и выключать.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Но мама строго мне сказала: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- К плите чтоб руки не совала!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Опасно это, так и знай!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Пока за мной понаблюдай,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Учись на кухне помогать,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Посуду мыть и вытирать,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А к газу ты не подходи-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Сперва немного подрасти!</a:t>
            </a:r>
          </a:p>
        </p:txBody>
      </p:sp>
      <p:pic>
        <p:nvPicPr>
          <p:cNvPr id="17412" name="Picture 6" descr="Рисунок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356100" y="1412875"/>
            <a:ext cx="4332288" cy="43926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94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96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A50021"/>
                </a:solidFill>
              </a:rPr>
              <a:t>Будь осторожен с открытым огнём!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268413"/>
            <a:ext cx="4679950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С открытым огнём обращаться опасно!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Не жги ты ни свечки, ни спички напрасно,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А если зажёг – никуда не роняй: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Прожорливо пламя горячее, знай!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Но если случилось свечу уронить,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Бросайся огонь без заминки тушить: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Материей плотной, тяжёлой накрой,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А после залей поскорее водой!</a:t>
            </a:r>
          </a:p>
        </p:txBody>
      </p:sp>
      <p:pic>
        <p:nvPicPr>
          <p:cNvPr id="18436" name="Picture 6" descr="Рисунок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6825" y="1700213"/>
            <a:ext cx="3821113" cy="42132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6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8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88913"/>
            <a:ext cx="4316412" cy="64087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/>
              <a:t>    </a:t>
            </a:r>
            <a:r>
              <a:rPr lang="ru-RU" sz="2800" smtClean="0">
                <a:solidFill>
                  <a:srgbClr val="FFFF00"/>
                </a:solidFill>
              </a:rPr>
              <a:t>Не играй, дружок, со спичкой!</a:t>
            </a:r>
            <a:br>
              <a:rPr lang="ru-RU" sz="2800" smtClean="0">
                <a:solidFill>
                  <a:srgbClr val="FFFF00"/>
                </a:solidFill>
              </a:rPr>
            </a:br>
            <a:r>
              <a:rPr lang="ru-RU" sz="2800" smtClean="0">
                <a:solidFill>
                  <a:srgbClr val="FFFF00"/>
                </a:solidFill>
              </a:rPr>
              <a:t>Помни ты: она мала, </a:t>
            </a:r>
            <a:br>
              <a:rPr lang="ru-RU" sz="2800" smtClean="0">
                <a:solidFill>
                  <a:srgbClr val="FFFF00"/>
                </a:solidFill>
              </a:rPr>
            </a:br>
            <a:r>
              <a:rPr lang="ru-RU" sz="2800" smtClean="0">
                <a:solidFill>
                  <a:srgbClr val="FFFF00"/>
                </a:solidFill>
              </a:rPr>
              <a:t>Но от спички-невелички</a:t>
            </a:r>
            <a:br>
              <a:rPr lang="ru-RU" sz="2800" smtClean="0">
                <a:solidFill>
                  <a:srgbClr val="FFFF00"/>
                </a:solidFill>
              </a:rPr>
            </a:br>
            <a:r>
              <a:rPr lang="ru-RU" sz="2800" smtClean="0">
                <a:solidFill>
                  <a:srgbClr val="FFFF00"/>
                </a:solidFill>
              </a:rPr>
              <a:t>Может дом сгореть дотла. </a:t>
            </a:r>
            <a:br>
              <a:rPr lang="ru-RU" sz="2800" smtClean="0">
                <a:solidFill>
                  <a:srgbClr val="FFFF00"/>
                </a:solidFill>
              </a:rPr>
            </a:br>
            <a:r>
              <a:rPr lang="ru-RU" sz="2800" smtClean="0">
                <a:solidFill>
                  <a:srgbClr val="FFFF00"/>
                </a:solidFill>
              </a:rPr>
              <a:t>То, что спичка не игрушка,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00"/>
                </a:solidFill>
              </a:rPr>
              <a:t>   знает каждый, знают все.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00"/>
                </a:solidFill>
              </a:rPr>
              <a:t>   Не давайте спички детям,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00"/>
                </a:solidFill>
              </a:rPr>
              <a:t>   а то быть большой беде.</a:t>
            </a:r>
          </a:p>
        </p:txBody>
      </p:sp>
      <p:pic>
        <p:nvPicPr>
          <p:cNvPr id="19459" name="Picture 7" descr="27r6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940425" y="1484313"/>
            <a:ext cx="1835150" cy="43195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3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A50021"/>
                </a:solidFill>
              </a:rPr>
              <a:t>Опасные спутники огня.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smtClean="0">
                <a:solidFill>
                  <a:srgbClr val="FFFF00"/>
                </a:solidFill>
              </a:rPr>
              <a:t>Ядовитый дым.</a:t>
            </a:r>
          </a:p>
          <a:p>
            <a:pPr marL="609600" indent="-609600" eaLnBrk="1" hangingPunct="1"/>
            <a:r>
              <a:rPr lang="ru-RU" smtClean="0">
                <a:solidFill>
                  <a:srgbClr val="FFFF00"/>
                </a:solidFill>
              </a:rPr>
              <a:t>Высокая температура.</a:t>
            </a:r>
          </a:p>
          <a:p>
            <a:pPr marL="609600" indent="-609600" eaLnBrk="1" hangingPunct="1"/>
            <a:r>
              <a:rPr lang="ru-RU" smtClean="0">
                <a:solidFill>
                  <a:srgbClr val="FFFF00"/>
                </a:solidFill>
              </a:rPr>
              <a:t>Плохая видимость.</a:t>
            </a:r>
          </a:p>
          <a:p>
            <a:pPr marL="609600" indent="-609600" eaLnBrk="1" hangingPunct="1"/>
            <a:r>
              <a:rPr lang="ru-RU" smtClean="0">
                <a:solidFill>
                  <a:srgbClr val="FFFF00"/>
                </a:solidFill>
              </a:rPr>
              <a:t>Паника и растерянность.</a:t>
            </a:r>
          </a:p>
          <a:p>
            <a:pPr marL="609600" indent="-609600" eaLnBrk="1" hangingPunct="1"/>
            <a:r>
              <a:rPr lang="ru-RU" smtClean="0">
                <a:solidFill>
                  <a:srgbClr val="FFFF00"/>
                </a:solidFill>
              </a:rPr>
              <a:t>Поражение электрическим током.</a:t>
            </a:r>
          </a:p>
          <a:p>
            <a:pPr marL="609600" indent="-609600" eaLnBrk="1" hangingPunct="1"/>
            <a:r>
              <a:rPr lang="ru-RU" smtClean="0">
                <a:solidFill>
                  <a:srgbClr val="FFFF00"/>
                </a:solidFill>
              </a:rPr>
              <a:t>Обрушение конструкций.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376</Words>
  <Application>Microsoft PowerPoint</Application>
  <PresentationFormat>Экран (4:3)</PresentationFormat>
  <Paragraphs>67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Оформление по умолчанию</vt:lpstr>
      <vt:lpstr>Слайд 1</vt:lpstr>
      <vt:lpstr>Что такое пожар?</vt:lpstr>
      <vt:lpstr>Причины пожара.</vt:lpstr>
      <vt:lpstr>Слайд 4</vt:lpstr>
      <vt:lpstr>Не подходи к газовой плите!</vt:lpstr>
      <vt:lpstr>Будь осторожен с открытым огнём!</vt:lpstr>
      <vt:lpstr>Слайд 7</vt:lpstr>
      <vt:lpstr>Опасные спутники огня.</vt:lpstr>
      <vt:lpstr>Слайд 9</vt:lpstr>
      <vt:lpstr>Задача каждого суметь грамотно сообщить о пожаре. </vt:lpstr>
      <vt:lpstr>Все это нужно сообщить быстро, без запинок.</vt:lpstr>
      <vt:lpstr>ПРАВИЛА БЕЗОПАСНОГО ПОВЕДЕНИЯ ПРИ ПОЖАРАХ.</vt:lpstr>
      <vt:lpstr>Слайд 13</vt:lpstr>
      <vt:lpstr>- Проходя через горящие помещения, накройтесь с головой мокрой материей, через задымлённые помещения двигайтесь ползком  или пригнувшись – меньше вероятность задохнуться в дыму.  - Если на вас загорелась одежда, не пытайтесь бежать, а постарайтесь сбить пламя, перекатываясь на полу, или, если есть возможность, затушить водой.    - Для защиты от продуктов горения дышите через влажный платок, ткань.    - При выходе из здания по задымлённой лестнице продвигайтесь вдоль стены.    - Если горит электропроводка, обесточьте её, после чего попытайтесь потушить горящие элементы. </vt:lpstr>
      <vt:lpstr>Проверь себя.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MICHAEL</dc:creator>
  <cp:lastModifiedBy>metod</cp:lastModifiedBy>
  <cp:revision>14</cp:revision>
  <dcterms:created xsi:type="dcterms:W3CDTF">2008-10-24T14:38:12Z</dcterms:created>
  <dcterms:modified xsi:type="dcterms:W3CDTF">2021-02-19T03:05:42Z</dcterms:modified>
</cp:coreProperties>
</file>