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56" r:id="rId2"/>
    <p:sldId id="457" r:id="rId3"/>
    <p:sldId id="459" r:id="rId4"/>
    <p:sldId id="465" r:id="rId5"/>
    <p:sldId id="460" r:id="rId6"/>
    <p:sldId id="461" r:id="rId7"/>
    <p:sldId id="462" r:id="rId8"/>
    <p:sldId id="463" r:id="rId9"/>
    <p:sldId id="464" r:id="rId10"/>
  </p:sldIdLst>
  <p:sldSz cx="12192000" cy="6858000"/>
  <p:notesSz cx="9855200" cy="6743700"/>
  <p:custDataLst>
    <p:tags r:id="rId13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8C2B"/>
    <a:srgbClr val="990000"/>
    <a:srgbClr val="F79646"/>
    <a:srgbClr val="F9F9F9"/>
    <a:srgbClr val="FBFBFB"/>
    <a:srgbClr val="984807"/>
    <a:srgbClr val="FEEADA"/>
    <a:srgbClr val="66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0860" autoAdjust="0"/>
  </p:normalViewPr>
  <p:slideViewPr>
    <p:cSldViewPr>
      <p:cViewPr>
        <p:scale>
          <a:sx n="118" d="100"/>
          <a:sy n="118" d="100"/>
        </p:scale>
        <p:origin x="-162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69066" cy="335681"/>
          </a:xfrm>
          <a:prstGeom prst="rect">
            <a:avLst/>
          </a:prstGeom>
        </p:spPr>
        <p:txBody>
          <a:bodyPr vert="horz" lIns="90546" tIns="45273" rIns="90546" bIns="45273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2987" y="0"/>
            <a:ext cx="4270639" cy="335681"/>
          </a:xfrm>
          <a:prstGeom prst="rect">
            <a:avLst/>
          </a:prstGeom>
        </p:spPr>
        <p:txBody>
          <a:bodyPr vert="horz" lIns="90546" tIns="45273" rIns="90546" bIns="45273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5A0C3B-1F7A-477E-B75C-05899D868FBC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06435"/>
            <a:ext cx="4269066" cy="335681"/>
          </a:xfrm>
          <a:prstGeom prst="rect">
            <a:avLst/>
          </a:prstGeom>
        </p:spPr>
        <p:txBody>
          <a:bodyPr vert="horz" lIns="90546" tIns="45273" rIns="90546" bIns="45273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2987" y="6406435"/>
            <a:ext cx="4270639" cy="335681"/>
          </a:xfrm>
          <a:prstGeom prst="rect">
            <a:avLst/>
          </a:prstGeom>
        </p:spPr>
        <p:txBody>
          <a:bodyPr vert="horz" wrap="square" lIns="90546" tIns="45273" rIns="90546" bIns="452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48BE47E-1BF9-4B94-AEB8-8828A4D37F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102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2213" cy="337265"/>
          </a:xfrm>
          <a:prstGeom prst="rect">
            <a:avLst/>
          </a:prstGeom>
        </p:spPr>
        <p:txBody>
          <a:bodyPr vert="horz" lIns="91395" tIns="45697" rIns="91395" bIns="4569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1414" y="0"/>
            <a:ext cx="4272212" cy="337265"/>
          </a:xfrm>
          <a:prstGeom prst="rect">
            <a:avLst/>
          </a:prstGeom>
        </p:spPr>
        <p:txBody>
          <a:bodyPr vert="horz" lIns="91395" tIns="45697" rIns="91395" bIns="4569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0A8300-3995-4D25-B874-84E39E730610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79700" y="504825"/>
            <a:ext cx="4495800" cy="2530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5" tIns="45697" rIns="91395" bIns="4569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5048" y="3203219"/>
            <a:ext cx="7885104" cy="3035377"/>
          </a:xfrm>
          <a:prstGeom prst="rect">
            <a:avLst/>
          </a:prstGeom>
        </p:spPr>
        <p:txBody>
          <a:bodyPr vert="horz" lIns="91395" tIns="45697" rIns="91395" bIns="4569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04853"/>
            <a:ext cx="4272213" cy="337264"/>
          </a:xfrm>
          <a:prstGeom prst="rect">
            <a:avLst/>
          </a:prstGeom>
        </p:spPr>
        <p:txBody>
          <a:bodyPr vert="horz" lIns="91395" tIns="45697" rIns="91395" bIns="4569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1414" y="6404853"/>
            <a:ext cx="4272212" cy="337264"/>
          </a:xfrm>
          <a:prstGeom prst="rect">
            <a:avLst/>
          </a:prstGeom>
        </p:spPr>
        <p:txBody>
          <a:bodyPr vert="horz" wrap="square" lIns="91395" tIns="45697" rIns="91395" bIns="456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B1B2C60-A74A-4BBE-9A50-2815052BAB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1708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1B2C60-A74A-4BBE-9A50-2815052BAB75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77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F7344-A1A3-4015-A6A8-740651323514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6C12B-428C-4B84-99B2-BF91800F28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9514021"/>
      </p:ext>
    </p:extLst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B21BB-3230-4C5A-AAEA-FA238C145611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8F163-1B6E-40A4-929E-079492BD77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9452484"/>
      </p:ext>
    </p:extLst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E1DFD-78C6-4F94-9E4C-F5846924ADFB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AA9A0-11F4-4E14-B9E6-B13DAF044D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6561098"/>
      </p:ext>
    </p:extLst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FD402-6210-441D-B580-D2BD0A56A071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>
            <a:lvl1pPr>
              <a:defRPr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4A938B7-B655-4CA4-8180-257A9D700D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9005824"/>
      </p:ext>
    </p:extLst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A86E-0F8D-424D-A087-16E25D8528B5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058BF-6B77-4DE5-AE1C-2B3200C235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7692453"/>
      </p:ext>
    </p:extLst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CCC23-C579-4CE4-A734-84F4087ED205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7A37D-45EF-4491-A950-7AACA871B1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4235540"/>
      </p:ext>
    </p:extLst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AC35C-8AAC-4A8D-8046-EAB759131F89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2DBF8-A93B-4C10-AC82-FA4C9AB911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392639"/>
      </p:ext>
    </p:extLst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802C-EE4C-4B1F-81E7-224966EE9424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A7BEF-1A3D-4E48-B0ED-B708D64736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1031637"/>
      </p:ext>
    </p:extLst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69403-1D85-415B-ACE0-DE81927E964C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2D702-03A3-49D9-AC3D-F0026AACF3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9095826"/>
      </p:ext>
    </p:extLst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5C7AC-769E-4426-B185-E8B015743B75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9544B-EA60-49E0-BB59-D365C4F1D5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371936"/>
      </p:ext>
    </p:extLst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AC3D-36DA-4070-9864-D6BED8732764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02050-C320-4730-84D7-3CAA7E27F3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92568"/>
      </p:ext>
    </p:extLst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729CF9-0B7E-43DE-9959-8BD09C66FF9E}" type="datetime1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FE425C-95AA-4E56-BF21-547B2780AA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80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>
    <p:strips dir="rd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du.egov66.ru/" TargetMode="External"/><Relationship Id="rId4" Type="http://schemas.openxmlformats.org/officeDocument/2006/relationships/hyperlink" Target="https://www.gosuslugi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38282" y="2457745"/>
            <a:ext cx="8715436" cy="164250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  <a:reflection blurRad="6350" stA="52000" endA="300" endPos="350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03388" y="2476500"/>
            <a:ext cx="878522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Об организации приемной компании                    в 1 классы в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2018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году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25" name="Прямоугольник 3"/>
          <p:cNvSpPr>
            <a:spLocks noChangeArrowheads="1"/>
          </p:cNvSpPr>
          <p:nvPr/>
        </p:nvSpPr>
        <p:spPr bwMode="auto">
          <a:xfrm>
            <a:off x="2855913" y="185738"/>
            <a:ext cx="8785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Правительство Свердловской области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Министерство общего и профессионального образования Свердловской области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7575" y="6237288"/>
            <a:ext cx="244792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</a:rPr>
              <a:t>2018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год</a:t>
            </a:r>
          </a:p>
        </p:txBody>
      </p: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Нормативные основания организации приема в 1 класс</a:t>
            </a:r>
          </a:p>
        </p:txBody>
      </p:sp>
      <p:sp>
        <p:nvSpPr>
          <p:cNvPr id="3" name="Пятиугольник 2"/>
          <p:cNvSpPr/>
          <p:nvPr/>
        </p:nvSpPr>
        <p:spPr>
          <a:xfrm rot="5400000">
            <a:off x="5249906" y="-3081399"/>
            <a:ext cx="1764196" cy="10657184"/>
          </a:xfrm>
          <a:prstGeom prst="homePlate">
            <a:avLst>
              <a:gd name="adj" fmla="val 35721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Порядок приема граждан на обучение по образовательным программам 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начального общего, основного общего и среднего общего образования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(утвержден Приказом Министерства образования и науки Российской Федерации  от 22.01.2014 № 32</a:t>
            </a:r>
            <a:r>
              <a:rPr lang="ru-RU" dirty="0"/>
              <a:t>)</a:t>
            </a:r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3917950" y="3189288"/>
            <a:ext cx="4752975" cy="865187"/>
          </a:xfrm>
          <a:prstGeom prst="leftRightArrow">
            <a:avLst>
              <a:gd name="adj1" fmla="val 71596"/>
              <a:gd name="adj2" fmla="val 5647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проверить на соответствие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03275" y="3009900"/>
            <a:ext cx="2943225" cy="12239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Правила приема в образовательную организацию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796338" y="3027363"/>
            <a:ext cx="2663825" cy="12239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Локальный акт образовательной организации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3525" y="4437063"/>
            <a:ext cx="11736388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Закрепление территорий муниципальных районов и городских округов производится органами местного самоуправления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Образовательная организация размещает на информационном стенде, на официальном сайте,                         в средствах массовой информации (в том числе электронных) информацию о:</a:t>
            </a:r>
          </a:p>
          <a:p>
            <a:pPr marL="1004888" indent="-28575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количестве мест в первых классах не позднее 10 календарных дней с момента издания распорядительного акта о закрепленной территории;</a:t>
            </a:r>
          </a:p>
          <a:p>
            <a:pPr marL="1004888" indent="-285750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наличии свободных мест для приема детей, не проживающих на закрепленной территории,                     не позднее 1 июля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63525" y="4365625"/>
            <a:ext cx="11449050" cy="7143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Категории претендентов и периоды приема</a:t>
            </a:r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791744" y="1412037"/>
            <a:ext cx="4464496" cy="36004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Претенденты на зачисление в 1 класс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831975" y="2133600"/>
            <a:ext cx="3543300" cy="574675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гарантированный прием</a:t>
            </a:r>
          </a:p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01.02.2018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– по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30.06.2018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7391400" y="2133600"/>
            <a:ext cx="3384550" cy="574675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прием на свободные места</a:t>
            </a:r>
          </a:p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01.07.2018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05.09.2018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Стрелка углом 3"/>
          <p:cNvSpPr/>
          <p:nvPr/>
        </p:nvSpPr>
        <p:spPr>
          <a:xfrm rot="5400000">
            <a:off x="8305665" y="1484045"/>
            <a:ext cx="621230" cy="576064"/>
          </a:xfrm>
          <a:prstGeom prst="ben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 rot="10800000">
            <a:off x="3071665" y="1485922"/>
            <a:ext cx="619336" cy="596770"/>
          </a:xfrm>
          <a:prstGeom prst="bentUpArrow">
            <a:avLst>
              <a:gd name="adj1" fmla="val 22449"/>
              <a:gd name="adj2" fmla="val 24362"/>
              <a:gd name="adj3" fmla="val 25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25425" y="2770189"/>
            <a:ext cx="3111500" cy="1569660"/>
          </a:xfrm>
          <a:prstGeom prst="rect">
            <a:avLst/>
          </a:prstGeom>
          <a:noFill/>
          <a:ln>
            <a:solidFill>
              <a:srgbClr val="990000"/>
            </a:solidFill>
            <a:prstDash val="lgDash"/>
          </a:ln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buFontTx/>
              <a:buAutoNum type="arabicPeriod"/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 дети, зарегистрированные на закрепленной за ОО территорией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с подтвержденной регистрацией (льготные категории учитываются)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55588" y="4500563"/>
            <a:ext cx="1501775" cy="13811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accent6">
                    <a:lumMod val="50000"/>
                  </a:schemeClr>
                </a:solidFill>
              </a:rPr>
              <a:t>Св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-во о регистрации по месту жительства Форма № 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043113" y="4510088"/>
            <a:ext cx="1501775" cy="13811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accent6">
                    <a:lumMod val="50000"/>
                  </a:schemeClr>
                </a:solidFill>
              </a:rPr>
              <a:t>Св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-во о регистрации по месту пребывания Форма №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406" y="5891213"/>
            <a:ext cx="3589250" cy="831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или выписка из карточки регистрации               по форме № 9                                            (справка с места жительства)</a:t>
            </a:r>
          </a:p>
          <a:p>
            <a:pPr algn="ctr">
              <a:defRPr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Приказ ФМС России от 11.09.2012 № 288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4407" y="2784485"/>
            <a:ext cx="3111500" cy="1077912"/>
          </a:xfrm>
          <a:prstGeom prst="rect">
            <a:avLst/>
          </a:prstGeom>
          <a:noFill/>
          <a:ln w="12700">
            <a:solidFill>
              <a:srgbClr val="990000"/>
            </a:solidFill>
            <a:prstDash val="lgDash"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2. дети, зачисленные                         и посещающие филиалы (структурные подразделения, дошкольные отделения)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960018" y="3938607"/>
            <a:ext cx="2122488" cy="1092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Заявление от родителей на изменение образовательных отношений (ст. 57 ФЗ от 29.12.2012 № 273-ФЗ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27131" y="2778125"/>
            <a:ext cx="3113088" cy="830263"/>
          </a:xfrm>
          <a:prstGeom prst="rect">
            <a:avLst/>
          </a:prstGeom>
          <a:noFill/>
          <a:ln>
            <a:solidFill>
              <a:srgbClr val="990000"/>
            </a:solidFill>
            <a:prstDash val="lgDash"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любые претенденты (претенденты без регистрации в </a:t>
            </a:r>
            <a:r>
              <a:rPr lang="ru-RU" sz="1600" dirty="0" err="1">
                <a:solidFill>
                  <a:schemeClr val="accent6">
                    <a:lumMod val="50000"/>
                  </a:schemeClr>
                </a:solidFill>
              </a:rPr>
              <a:t>т.ч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. закрепленные лица)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31037" y="3692032"/>
            <a:ext cx="4509119" cy="2414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Преимущественное право на внеочередное/первоочередное зачисление: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29.12.2012 № 273-ФЗ «Об образовании в РФ»;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07.02.2011 № 3-ФЗ «О полиции»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27.05.1998 № 76-ФЗ «О статусе военнослужащих»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30.12.2012 № 283-ФЗ «О социальных гарантиях сотрудникам некоторых ФОИВ и внесении изменений в отдельные законодательные акты РФ»;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</a:rPr>
              <a:t>ФЗ от 26.06.1992 № 3132-1 «О статусе судей в РФ»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Процедура подачи заявления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93631" y="1737954"/>
            <a:ext cx="3772340" cy="1074737"/>
          </a:xfrm>
          <a:prstGeom prst="round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/>
              <a:t>Подача заявления                                        в традиционном </a:t>
            </a:r>
            <a:r>
              <a:rPr lang="ru-RU" b="1" dirty="0"/>
              <a:t>(бумажном) виде непосредственно в ОО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115195" y="3033446"/>
            <a:ext cx="5129213" cy="3227387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Если все необходимые документы предоставлены заявителем, данные в них соответствуют информации, указанной в заявлении –                     заявление утверждается.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Документы, представленные заявителем, регистрируются в журнале приема заявлений.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После регистрации заявления заявителю выдается расписка в получении документов, содержащая информацию о регистрационном номере заявления, перечне представленных документов.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600" b="1" dirty="0">
                <a:solidFill>
                  <a:schemeClr val="bg1"/>
                </a:solidFill>
              </a:rPr>
              <a:t>Расписка заверяется подписью должностного лица, ответственного за прием документов и печатью ОО</a:t>
            </a:r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5452529" y="1357527"/>
            <a:ext cx="6355402" cy="1723149"/>
          </a:xfrm>
          <a:prstGeom prst="downArrowCallout">
            <a:avLst>
              <a:gd name="adj1" fmla="val 25000"/>
              <a:gd name="adj2" fmla="val 31641"/>
              <a:gd name="adj3" fmla="val 25000"/>
              <a:gd name="adj4" fmla="val 64977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 smtClean="0"/>
              <a:t>Через </a:t>
            </a:r>
            <a:r>
              <a:rPr lang="ru-RU" b="1" dirty="0"/>
              <a:t>портал государственных услуг </a:t>
            </a:r>
            <a:r>
              <a:rPr lang="en-US" dirty="0">
                <a:hlinkClick r:id="rId4"/>
              </a:rPr>
              <a:t>https://www.gosuslugi.ru/</a:t>
            </a:r>
            <a:r>
              <a:rPr lang="ru-RU" dirty="0"/>
              <a:t> </a:t>
            </a:r>
          </a:p>
          <a:p>
            <a:pPr>
              <a:defRPr/>
            </a:pPr>
            <a:r>
              <a:rPr lang="ru-RU" b="1" dirty="0" smtClean="0"/>
              <a:t>Через </a:t>
            </a:r>
            <a:r>
              <a:rPr lang="ru-RU" b="1" dirty="0"/>
              <a:t>ведомственный портал</a:t>
            </a:r>
            <a:r>
              <a:rPr lang="ru-RU" dirty="0"/>
              <a:t> </a:t>
            </a:r>
            <a:r>
              <a:rPr lang="en-US" dirty="0">
                <a:hlinkClick r:id="rId5"/>
              </a:rPr>
              <a:t>https://edu.egov66.ru/</a:t>
            </a:r>
            <a:endParaRPr lang="ru-RU" dirty="0"/>
          </a:p>
          <a:p>
            <a:pPr>
              <a:defRPr/>
            </a:pPr>
            <a:r>
              <a:rPr lang="ru-RU" b="1" dirty="0" smtClean="0"/>
              <a:t>Через </a:t>
            </a:r>
            <a:r>
              <a:rPr lang="ru-RU" b="1" dirty="0"/>
              <a:t>МФЦ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429825" y="3080676"/>
            <a:ext cx="6192689" cy="142917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 течение </a:t>
            </a:r>
            <a:r>
              <a:rPr lang="ru-RU" b="1" dirty="0" smtClean="0"/>
              <a:t>3 – 7 рабочих дней (в соответствии с административным регламентом), </a:t>
            </a:r>
            <a:r>
              <a:rPr lang="ru-RU" b="1" dirty="0"/>
              <a:t>не считая </a:t>
            </a:r>
            <a:r>
              <a:rPr lang="ru-RU" b="1" dirty="0" smtClean="0"/>
              <a:t>                            даты </a:t>
            </a:r>
            <a:r>
              <a:rPr lang="ru-RU" b="1" dirty="0"/>
              <a:t>регистрации заявления, сдать пакет документов лично в ОО </a:t>
            </a:r>
          </a:p>
        </p:txBody>
      </p:sp>
      <p:sp>
        <p:nvSpPr>
          <p:cNvPr id="22" name="Выноска со стрелкой вниз 21"/>
          <p:cNvSpPr/>
          <p:nvPr/>
        </p:nvSpPr>
        <p:spPr>
          <a:xfrm>
            <a:off x="9011481" y="4631496"/>
            <a:ext cx="2484276" cy="1048622"/>
          </a:xfrm>
          <a:prstGeom prst="downArrowCallou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пакет документов не предоставлен</a:t>
            </a:r>
          </a:p>
        </p:txBody>
      </p:sp>
      <p:sp>
        <p:nvSpPr>
          <p:cNvPr id="23" name="Выноска со стрелкой вниз 22"/>
          <p:cNvSpPr/>
          <p:nvPr/>
        </p:nvSpPr>
        <p:spPr>
          <a:xfrm>
            <a:off x="6096000" y="4621110"/>
            <a:ext cx="2484276" cy="1048622"/>
          </a:xfrm>
          <a:prstGeom prst="downArrowCallou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пакет документов предоставлен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930498" y="5669733"/>
            <a:ext cx="2685796" cy="774069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аннулирование заявления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959731" y="5669732"/>
            <a:ext cx="2685796" cy="77406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регистрация             заявления</a:t>
            </a:r>
          </a:p>
        </p:txBody>
      </p:sp>
      <p:cxnSp>
        <p:nvCxnSpPr>
          <p:cNvPr id="27" name="Соединительная линия уступом 26"/>
          <p:cNvCxnSpPr/>
          <p:nvPr/>
        </p:nvCxnSpPr>
        <p:spPr>
          <a:xfrm rot="5400000" flipH="1" flipV="1">
            <a:off x="9913453" y="4287593"/>
            <a:ext cx="3638002" cy="117420"/>
          </a:xfrm>
          <a:prstGeom prst="bentConnector3">
            <a:avLst>
              <a:gd name="adj1" fmla="val -782"/>
            </a:avLst>
          </a:prstGeom>
          <a:ln w="57150">
            <a:solidFill>
              <a:srgbClr val="FF0000"/>
            </a:solidFill>
            <a:prstDash val="sysDash"/>
            <a:tailEnd type="triangle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Соединительная линия уступом 27"/>
          <p:cNvCxnSpPr/>
          <p:nvPr/>
        </p:nvCxnSpPr>
        <p:spPr>
          <a:xfrm rot="10800000">
            <a:off x="5244409" y="6056766"/>
            <a:ext cx="715325" cy="12700"/>
          </a:xfrm>
          <a:prstGeom prst="bentConnector3">
            <a:avLst>
              <a:gd name="adj1" fmla="val 98262"/>
            </a:avLst>
          </a:prstGeom>
          <a:ln w="57150">
            <a:solidFill>
              <a:schemeClr val="accent3">
                <a:lumMod val="75000"/>
              </a:schemeClr>
            </a:solidFill>
            <a:prstDash val="sysDash"/>
            <a:tailEnd type="triangle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70751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Перечень документов для зачисления в 1 класс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0863" y="1404938"/>
            <a:ext cx="10972800" cy="4392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Заявление на прием в 1 класс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Согласие заявителя на обработку персональных данных (Федеральный закон от 27.07.2006 №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152-ФЗ)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Факт ознакомления заявителя с нормативными документами ОО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2. Оригинал + ксерокопия свидетельства о рождении ребенка (или документ, подтверждающий  родство заявителя)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3. Оригинал + ксерокопия свидетельства о регистрации ребенка по месту жительства или по месту пребывания на закрепленной территории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(или документа, содержащего сведения о регистрации ребенка по месту жительства или по месту пребывания на закрепленной территории)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4. Паспорт или удостоверение личности заявителя</a:t>
            </a: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5! Для льготных категорий: справка (документ) удостоверяющий льготу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Медицинская карта и иные документы по усмотрению заявителя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Иностранные граждане и лица без гражданства все документы представляют на русском языке или вместе с заверенным в установленном порядке переводом на русский язык</a:t>
            </a:r>
          </a:p>
          <a:p>
            <a:pPr algn="just">
              <a:defRPr/>
            </a:pP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КОПИИ ПРЕДЪЯВЛЯЕМЫХ ПРИ ПРИЕМЕ ДОКУМЕНТОВ ХРАНЯТСЯ В ОО НА ВРЕМЯ ОБУЧЕНИЯ РЕБЕНКА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710947" y="6050650"/>
            <a:ext cx="7070205" cy="432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ТРЕБОВАНИЕ ДОКУМЕНТОВ ЗА РАМКАМИ ПЕРЕЧНЯ ЗАПРЕЩАЕТСЯ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24744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Зачисление на обучение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92150" y="1700213"/>
            <a:ext cx="10588625" cy="10874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Руководитель ОО в течение 7 рабочих дней с даты приема полного пакета документов: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Принимает решение о зачислении детей на основании даты и времени регистрации заявления;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Издает распорядительный акт о зачислении ребенка в 1 класс.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00150" y="2997200"/>
            <a:ext cx="10080625" cy="5762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Распорядительный акт размещается на информационном стенде ОО в день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издания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5938" y="3792538"/>
            <a:ext cx="9494837" cy="10747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Министерство общего и профессионального образования Свердловской области рекомендует размещать копию распорядительного акта о комплектовании 1 классов                       на официальном сайте ОО (допускается указывать фамилию и инициалы ребенка)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63675" y="5229225"/>
            <a:ext cx="9045575" cy="107473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Занятия </a:t>
            </a:r>
            <a:r>
              <a:rPr lang="ru-RU" b="1" dirty="0" err="1">
                <a:solidFill>
                  <a:schemeClr val="bg1"/>
                </a:solidFill>
              </a:rPr>
              <a:t>предшкольной</a:t>
            </a:r>
            <a:r>
              <a:rPr lang="ru-RU" b="1" dirty="0">
                <a:solidFill>
                  <a:schemeClr val="bg1"/>
                </a:solidFill>
              </a:rPr>
              <a:t> подготовкой в выбранной для обучения ОО                                             НЕ ЯВЛЯЮТСЯ основанием для зачисления и не дают </a:t>
            </a:r>
            <a:r>
              <a:rPr lang="ru-RU" b="1" dirty="0" err="1">
                <a:solidFill>
                  <a:schemeClr val="bg1"/>
                </a:solidFill>
              </a:rPr>
              <a:t>преемущественного</a:t>
            </a:r>
            <a:r>
              <a:rPr lang="ru-RU" b="1" dirty="0">
                <a:solidFill>
                  <a:schemeClr val="bg1"/>
                </a:solidFill>
              </a:rPr>
              <a:t> права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ВСТУПИТЕЛЬНЫЕ ИСПЫТАНИЯ (ПРОЦЕДУРЫ) ЗАПРЕЩЕНЫ!!!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Прямоугольник 3"/>
          <p:cNvSpPr>
            <a:spLocks noChangeArrowheads="1"/>
          </p:cNvSpPr>
          <p:nvPr/>
        </p:nvSpPr>
        <p:spPr bwMode="auto">
          <a:xfrm>
            <a:off x="2738438" y="530225"/>
            <a:ext cx="8785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Отказ в зачислении в 1 класс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52318" y="1700807"/>
            <a:ext cx="1808584" cy="6480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/>
              <a:t>основание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4871864" y="1844823"/>
            <a:ext cx="1368152" cy="36004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528048" y="1547790"/>
            <a:ext cx="4123436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отсутствие </a:t>
            </a:r>
          </a:p>
          <a:p>
            <a:pPr algn="ctr">
              <a:defRPr/>
            </a:pP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свободных мест в ОО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16050" y="2655888"/>
            <a:ext cx="9432925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п. 5 Порядка приема граждан на обучение по образовательным программам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начального общего, основного общего и среднего общего образования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(Приказ Министерства образования и науки Российской Федерации  от 22.01.2014 № 32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defRPr/>
            </a:pPr>
            <a:endParaRPr lang="ru-RU" sz="1600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3863752" y="3659214"/>
            <a:ext cx="4320480" cy="1048622"/>
          </a:xfrm>
          <a:prstGeom prst="downArrow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Категорически запрещается отказывать в приеме заявления!!!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4788" y="4708525"/>
            <a:ext cx="1010761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регистрация	          рассмотрение	         решение	             ответ заявителю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986235" y="4916487"/>
            <a:ext cx="1008112" cy="0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650531" y="4934744"/>
            <a:ext cx="1008112" cy="0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738763" y="4946650"/>
            <a:ext cx="1008112" cy="0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898525" y="5505450"/>
            <a:ext cx="10588625" cy="10874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В случае отсутствия мест в ОО родители (законные представители) ребенка, зарегистрированного                   на территории, закрепленной за донной ОО для решения вопроса о его устройстве в другую                            ОО обращаются в муниципальные органы управления образования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Прямоугольник 3"/>
          <p:cNvSpPr>
            <a:spLocks noChangeArrowheads="1"/>
          </p:cNvSpPr>
          <p:nvPr/>
        </p:nvSpPr>
        <p:spPr bwMode="auto">
          <a:xfrm>
            <a:off x="2855913" y="333375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Документы, обязательные для размещения на официальном сайте ОО                         и информационных стендах ОО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5788" y="1484313"/>
            <a:ext cx="10971212" cy="4392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spcAft>
                <a:spcPts val="600"/>
              </a:spcAft>
              <a:defRPr/>
            </a:pP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Специальная рубрика на сайте, посвященная организации приема в 1 класс на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2018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ru-RU" b="1" i="1" u="sng" dirty="0" smtClean="0">
                <a:solidFill>
                  <a:schemeClr val="accent6">
                    <a:lumMod val="50000"/>
                  </a:schemeClr>
                </a:solidFill>
              </a:rPr>
              <a:t>2019 </a:t>
            </a:r>
            <a:r>
              <a:rPr lang="ru-RU" b="1" i="1" u="sng" dirty="0">
                <a:solidFill>
                  <a:schemeClr val="accent6">
                    <a:lumMod val="50000"/>
                  </a:schemeClr>
                </a:solidFill>
              </a:rPr>
              <a:t>уч. г.: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Лицензия;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Свидетельство о государственной аккредитации;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Устав с изменениями и дополнениями;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Правила приема в ОО, образовательные программы и другие документы, регламентирующие организацию и осуществление образовательной деятельности, права и обязанности учащегося;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Информация о количестве мест для приема;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Информация об адресах, закрепленных за ОО;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Основные особенности обучения в ОО (специфика);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Бланк заявления;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Перечень необходимых документов к заявлению;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Адрес в сети интернет для приема заявлений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Контактные данные ответственных должностных лиц за прием документов, дни и часы приема для консультаций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695400" y="1176338"/>
            <a:ext cx="10801200" cy="0"/>
          </a:xfrm>
          <a:prstGeom prst="line">
            <a:avLst/>
          </a:prstGeom>
          <a:ln w="76200"/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Picture 12" descr="http://www.bestiary.us/files/images/sverdlovskobl-ger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-6350"/>
            <a:ext cx="1508125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6" descr="http://www.simbolarium.ru/greif/abb-arm/400/s/svrd-2005-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9" r="47250" b="90550"/>
          <a:stretch>
            <a:fillRect/>
          </a:stretch>
        </p:blipFill>
        <p:spPr bwMode="auto">
          <a:xfrm>
            <a:off x="1785938" y="31750"/>
            <a:ext cx="460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Прямоугольник 3"/>
          <p:cNvSpPr>
            <a:spLocks noChangeArrowheads="1"/>
          </p:cNvSpPr>
          <p:nvPr/>
        </p:nvSpPr>
        <p:spPr bwMode="auto">
          <a:xfrm>
            <a:off x="2855913" y="185738"/>
            <a:ext cx="8785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Правительство Свердловской области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98480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Министерство общего и профессионального образования Свердловской области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8356" y="2967335"/>
            <a:ext cx="787529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79646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8"/>
</p:tagLst>
</file>

<file path=ppt/theme/theme1.xml><?xml version="1.0" encoding="utf-8"?>
<a:theme xmlns:a="http://schemas.openxmlformats.org/drawingml/2006/main" name="Шаблон презентац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23533</TotalTime>
  <Words>958</Words>
  <Application>Microsoft Office PowerPoint</Application>
  <PresentationFormat>Произвольный</PresentationFormat>
  <Paragraphs>98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Шаблон презентации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СЭР СО</dc:title>
  <dc:creator>tabueva Ирина</dc:creator>
  <cp:lastModifiedBy>Миронов Игорь</cp:lastModifiedBy>
  <cp:revision>3488</cp:revision>
  <cp:lastPrinted>2017-02-01T05:23:10Z</cp:lastPrinted>
  <dcterms:modified xsi:type="dcterms:W3CDTF">2018-01-09T11:06:05Z</dcterms:modified>
</cp:coreProperties>
</file>