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0" r:id="rId1"/>
  </p:sldMasterIdLst>
  <p:notesMasterIdLst>
    <p:notesMasterId r:id="rId19"/>
  </p:notesMasterIdLst>
  <p:sldIdLst>
    <p:sldId id="257" r:id="rId2"/>
    <p:sldId id="259" r:id="rId3"/>
    <p:sldId id="278" r:id="rId4"/>
    <p:sldId id="261" r:id="rId5"/>
    <p:sldId id="280" r:id="rId6"/>
    <p:sldId id="291" r:id="rId7"/>
    <p:sldId id="283" r:id="rId8"/>
    <p:sldId id="284" r:id="rId9"/>
    <p:sldId id="285" r:id="rId10"/>
    <p:sldId id="286" r:id="rId11"/>
    <p:sldId id="264" r:id="rId12"/>
    <p:sldId id="292" r:id="rId13"/>
    <p:sldId id="294" r:id="rId14"/>
    <p:sldId id="277" r:id="rId15"/>
    <p:sldId id="287" r:id="rId16"/>
    <p:sldId id="290" r:id="rId17"/>
    <p:sldId id="28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58"/>
        <p:guide pos="28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3FA53-4204-48AB-A781-F68CEE39F0FC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995B8-59C8-4080-98F4-767292F61E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995B8-59C8-4080-98F4-767292F61E0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02E540-0AD7-4295-B528-1D4E8E38195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FF631-3682-4B23-8986-B0A87F715BA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1EDD1-EEF6-4411-9F2E-76C7C7F48A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BE370-B5DD-4CBD-BFC2-B5170E6D6B5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C52ED-ADEE-4443-BE50-2497893C67B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F7C6D-4165-4A18-8FD6-AA009B6AB4B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8619E1-A18E-4316-A068-821630378F2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CDDBF-9994-4F38-99C6-62E51F1EDA5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E105F8-78D9-44F6-A7B3-24B21CDED8F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BDB51E-E92E-4ADD-9DAC-33AD80182DA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6A64D1F-8C6D-45B8-A16F-45635739332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59BD92-F76D-450D-A20F-81B89E508ED7}" type="slidenum">
              <a:rPr 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11188" y="2060575"/>
            <a:ext cx="4897437" cy="36576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3600" b="1" i="1" smtClean="0">
                <a:solidFill>
                  <a:srgbClr val="7EBE9C"/>
                </a:solidFill>
              </a:rPr>
              <a:t>    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571472" y="404813"/>
            <a:ext cx="8572529" cy="347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5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5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«Школьный </a:t>
            </a:r>
            <a:r>
              <a:rPr lang="ru-RU" altLang="ru-RU" sz="5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alt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alt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4400" b="1" i="1" dirty="0">
              <a:solidFill>
                <a:srgbClr val="10D610"/>
              </a:solidFill>
              <a:cs typeface="Arial" panose="020B0604020202020204" pitchFamily="34" charset="0"/>
            </a:endParaRPr>
          </a:p>
          <a:p>
            <a:pPr algn="ctr" eaLnBrk="1" fontAlgn="base" hangingPunct="1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4400" b="1" i="1" dirty="0">
              <a:solidFill>
                <a:srgbClr val="1D1D95"/>
              </a:solidFill>
              <a:cs typeface="Arial" panose="020B0604020202020204" pitchFamily="34" charset="0"/>
            </a:endParaRPr>
          </a:p>
          <a:p>
            <a:pPr algn="ctr" eaLnBrk="1" fontAlgn="base" hangingPunct="1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4400" b="1" i="1" dirty="0">
              <a:solidFill>
                <a:srgbClr val="1D1D95"/>
              </a:solidFill>
              <a:cs typeface="Arial" panose="020B0604020202020204" pitchFamily="34" charset="0"/>
            </a:endParaRPr>
          </a:p>
          <a:p>
            <a:pPr algn="ctr" eaLnBrk="1" fontAlgn="base" hangingPunct="1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b="1" i="1" dirty="0">
              <a:solidFill>
                <a:srgbClr val="1D1D95"/>
              </a:solidFill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52120" y="5877272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D:\Users\kab25\Desktop\Буллинг\skhool-througs-стекел-унылого-мальчика-owerweight-нося-идя-школьники-и-жабра-123029183.jpg"/>
          <p:cNvPicPr>
            <a:picLocks noChangeAspect="1" noChangeArrowheads="1"/>
          </p:cNvPicPr>
          <p:nvPr/>
        </p:nvPicPr>
        <p:blipFill>
          <a:blip r:embed="rId2"/>
          <a:srcRect r="1322" b="13666"/>
          <a:stretch>
            <a:fillRect/>
          </a:stretch>
        </p:blipFill>
        <p:spPr bwMode="auto">
          <a:xfrm>
            <a:off x="1857356" y="2643182"/>
            <a:ext cx="5929354" cy="352554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929190" y="5643579"/>
            <a:ext cx="4000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Психология участников </a:t>
            </a:r>
            <a:r>
              <a:rPr lang="ru-RU" sz="3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буллинга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наблюдатели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8229600" cy="2967038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rgbClr val="7030A0"/>
                </a:solidFill>
              </a:rPr>
              <a:t>В школьной ситуации </a:t>
            </a:r>
            <a:r>
              <a:rPr lang="ru-RU" sz="1600" dirty="0" err="1" smtClean="0">
                <a:solidFill>
                  <a:srgbClr val="7030A0"/>
                </a:solidFill>
              </a:rPr>
              <a:t>буллинга</a:t>
            </a:r>
            <a:r>
              <a:rPr lang="ru-RU" sz="1600" dirty="0" smtClean="0">
                <a:solidFill>
                  <a:srgbClr val="7030A0"/>
                </a:solidFill>
              </a:rPr>
              <a:t> основная масса детей – </a:t>
            </a:r>
            <a:r>
              <a:rPr lang="ru-RU" sz="1600" i="1" dirty="0" smtClean="0">
                <a:solidFill>
                  <a:srgbClr val="7030A0"/>
                </a:solidFill>
              </a:rPr>
              <a:t>наблюдатели. </a:t>
            </a:r>
            <a:r>
              <a:rPr lang="ru-RU" sz="1600" dirty="0" smtClean="0">
                <a:solidFill>
                  <a:srgbClr val="7030A0"/>
                </a:solidFill>
              </a:rPr>
              <a:t>И они также нуждаются в серьезной помощи для осмысления полученного опыта. Все зрители, очевидцы </a:t>
            </a:r>
            <a:r>
              <a:rPr lang="ru-RU" sz="1600" dirty="0" err="1" smtClean="0">
                <a:solidFill>
                  <a:srgbClr val="7030A0"/>
                </a:solidFill>
              </a:rPr>
              <a:t>буллинга</a:t>
            </a:r>
            <a:r>
              <a:rPr lang="ru-RU" sz="1600" dirty="0" smtClean="0">
                <a:solidFill>
                  <a:srgbClr val="7030A0"/>
                </a:solidFill>
              </a:rPr>
              <a:t>, будь то учащиеся, учителя, или технический персонал, даже если  они не вмешиваются  и не реагируют, конечно, испытывают большое психологическое давление. Очевидцы </a:t>
            </a:r>
            <a:r>
              <a:rPr lang="ru-RU" sz="1600" dirty="0" err="1" smtClean="0">
                <a:solidFill>
                  <a:srgbClr val="7030A0"/>
                </a:solidFill>
              </a:rPr>
              <a:t>буллинга</a:t>
            </a:r>
            <a:r>
              <a:rPr lang="ru-RU" sz="1600" dirty="0" smtClean="0">
                <a:solidFill>
                  <a:srgbClr val="7030A0"/>
                </a:solidFill>
              </a:rPr>
              <a:t> часто испытывают страх в школе, а также чувство, характерное для </a:t>
            </a:r>
            <a:r>
              <a:rPr lang="ru-RU" sz="1600" dirty="0" err="1" smtClean="0">
                <a:solidFill>
                  <a:srgbClr val="7030A0"/>
                </a:solidFill>
              </a:rPr>
              <a:t>травматиков</a:t>
            </a:r>
            <a:r>
              <a:rPr lang="ru-RU" sz="1600" dirty="0" smtClean="0">
                <a:solidFill>
                  <a:srgbClr val="7030A0"/>
                </a:solidFill>
              </a:rPr>
              <a:t> - беспомощность перед лицом насилия. Даже если оно направлено не на них непосредственно. Они даже могут испытывать чувство вины из-за того, что не вступились или, в некоторых случаях, из-за то, что они присоединились к </a:t>
            </a:r>
            <a:r>
              <a:rPr lang="ru-RU" sz="1600" dirty="0" err="1" smtClean="0">
                <a:solidFill>
                  <a:srgbClr val="7030A0"/>
                </a:solidFill>
              </a:rPr>
              <a:t>буллингу</a:t>
            </a:r>
            <a:r>
              <a:rPr lang="ru-RU" sz="1600" dirty="0" smtClean="0">
                <a:solidFill>
                  <a:srgbClr val="7030A0"/>
                </a:solidFill>
              </a:rPr>
              <a:t>. Все это может  постепенно изменить школьные отношения и нормы, сделать их циничными и безжалостными по отношению к жертвам.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6147" name="Picture 3" descr="D:\Users\kab25\Desktop\Буллинг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3485" y="1357298"/>
            <a:ext cx="3305709" cy="1857388"/>
          </a:xfrm>
          <a:prstGeom prst="rect">
            <a:avLst/>
          </a:prstGeom>
          <a:noFill/>
        </p:spPr>
      </p:pic>
      <p:pic>
        <p:nvPicPr>
          <p:cNvPr id="6148" name="Picture 4" descr="D:\Users\kab25\Desktop\Буллинг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357298"/>
            <a:ext cx="2786082" cy="1854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Последствия для жертвы буллинга в школ</a:t>
            </a:r>
            <a:r>
              <a:rPr lang="ru-RU" b="1" i="1" dirty="0">
                <a:solidFill>
                  <a:srgbClr val="7030A0"/>
                </a:solidFill>
              </a:rPr>
              <a:t>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785926"/>
            <a:ext cx="4472880" cy="4883434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1200"/>
              </a:spcAft>
              <a:buSzPts val="1000"/>
              <a:buFont typeface="Symbol" panose="05050102010706020507"/>
              <a:buChar char=""/>
              <a:tabLst>
                <a:tab pos="457200" algn="l"/>
              </a:tabLst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Расстройства психики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. Даже единичный случай буллинга оставляет глубокий эмоциональный шрам, требующий специальной работы психолога. 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ea typeface="Calibri" panose="020F0502020204030204"/>
              <a:cs typeface="Times New Roman" pitchFamily="18" charset="0"/>
            </a:endParaRPr>
          </a:p>
          <a:p>
            <a:pPr lvl="0">
              <a:lnSpc>
                <a:spcPct val="115000"/>
              </a:lnSpc>
              <a:spcAft>
                <a:spcPts val="1200"/>
              </a:spcAft>
              <a:buSzPts val="1000"/>
              <a:buFont typeface="Symbol" panose="05050102010706020507"/>
              <a:buChar char=""/>
              <a:tabLst>
                <a:tab pos="457200" algn="l"/>
              </a:tabLst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Сложности во взаимоотношениях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. В большинстве своем остаются одинокими на всю жизнь. Больше общаются в социальных сетях, чем в реальном мире.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ea typeface="Calibri" panose="020F0502020204030204"/>
              <a:cs typeface="Times New Roman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/>
              <a:buChar char=""/>
              <a:tabLst>
                <a:tab pos="457200" algn="l"/>
              </a:tabLst>
            </a:pP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Болезни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. Близким результатом буллинга очень часто бывают физические недомогания. Возможны расстройства сна и перерастание травмы в психосоматику. Болевой синдром уходит только после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работы психолога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ea typeface="Times New Roman" panose="02020603050405020304"/>
                <a:cs typeface="Times New Roman" pitchFamily="18" charset="0"/>
              </a:rPr>
              <a:t>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ea typeface="Calibri" panose="020F0502020204030204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170" name="Picture 2" descr="D:\Users\kab25\Desktop\Буллинг\img_img_gazeta_967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857364"/>
            <a:ext cx="3681410" cy="2293337"/>
          </a:xfrm>
          <a:prstGeom prst="rect">
            <a:avLst/>
          </a:prstGeom>
          <a:noFill/>
        </p:spPr>
      </p:pic>
      <p:pic>
        <p:nvPicPr>
          <p:cNvPr id="7171" name="Picture 3" descr="D:\Users\kab25\Desktop\Буллинг\Без названия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4373596"/>
            <a:ext cx="3590482" cy="2127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Методы прекращения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буллинга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школе 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000528"/>
          </a:xfrm>
        </p:spPr>
        <p:txBody>
          <a:bodyPr>
            <a:normAutofit fontScale="55000" lnSpcReduction="20000"/>
          </a:bodyPr>
          <a:lstStyle/>
          <a:p>
            <a:pPr lvl="0" algn="just">
              <a:lnSpc>
                <a:spcPct val="120000"/>
              </a:lnSpc>
              <a:spcAft>
                <a:spcPts val="1000"/>
              </a:spcAft>
              <a:buSzPts val="1000"/>
              <a:buFont typeface="Symbol" panose="05050102010706020507"/>
              <a:buChar char=""/>
              <a:tabLst>
                <a:tab pos="457200" algn="l"/>
              </a:tabLst>
            </a:pP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Разговор с детьми младшего школьного возраста, порицание</a:t>
            </a: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. До 12 лет проблему </a:t>
            </a:r>
            <a:r>
              <a:rPr lang="ru-RU" sz="2900" dirty="0" err="1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буллинга</a:t>
            </a: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 в школе решить проще, чем со старшими детьми. В этом возрасте у школьников еще не сформированы моральные принципы, и они опираются на мнение учителя. Достаточно будет провести беседы со всеми участниками травли, показать неприглядность поведения агрессоров и выказать собственное негативное отношение к происходящему.</a:t>
            </a:r>
          </a:p>
          <a:p>
            <a:pPr lvl="0" algn="just">
              <a:lnSpc>
                <a:spcPct val="120000"/>
              </a:lnSpc>
              <a:spcAft>
                <a:spcPts val="1000"/>
              </a:spcAft>
              <a:buSzPts val="1000"/>
              <a:buFont typeface="Symbol" panose="05050102010706020507"/>
              <a:buChar char=""/>
              <a:tabLst>
                <a:tab pos="457200" algn="l"/>
              </a:tabLst>
            </a:pP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Влияние на агрессора извне</a:t>
            </a: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. После 12 лет моральные убеждения уже сформировались, и их будет не так просто изменить. Личность и авторитет взрослого отходят на второй план, а на первый выходит  группа ровесников. </a:t>
            </a:r>
          </a:p>
          <a:p>
            <a:pPr algn="just">
              <a:lnSpc>
                <a:spcPct val="120000"/>
              </a:lnSpc>
            </a:pP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Привлечение авторитетного союзника</a:t>
            </a: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. Разговаривать с классом должен авторитетный для детей педагог или взрослый, потому что здесь все зависит от силы убеждения и внутренней веры в то, что говорится. Иначе все пролетит мимо ушей. Дети должны уважать этого человека, прислушиваться к нему.</a:t>
            </a:r>
          </a:p>
          <a:p>
            <a:endParaRPr lang="ru-RU" dirty="0"/>
          </a:p>
        </p:txBody>
      </p:sp>
      <p:pic>
        <p:nvPicPr>
          <p:cNvPr id="5" name="Объект 4" descr="Профилактика буллинга в школе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695" b="15796"/>
          <a:stretch>
            <a:fillRect/>
          </a:stretch>
        </p:blipFill>
        <p:spPr bwMode="auto">
          <a:xfrm>
            <a:off x="3714744" y="5000636"/>
            <a:ext cx="2428892" cy="1714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Советы родителям для оказания помощи ребенку при </a:t>
            </a:r>
            <a:r>
              <a:rPr lang="ru-RU" sz="36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буллинге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школе: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 algn="just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Общение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Прежде всего, нужно объяснить ребенку, что он не виноват в том, что с ним происходит. Назвать явление тем, чем оно является — травлей. И пообещать помочь справиться. Поможет условие: или разговор с учителем, или другая школа.</a:t>
            </a:r>
          </a:p>
          <a:p>
            <a:pPr lvl="0" algn="just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Поддержка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Важно выслушать жалобы и эмоционально посочувствовать ребенку. Надо не анализировать и не оценивать его рассказы, а просто быть на его стороне. 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ea typeface="Calibri" panose="020F0502020204030204"/>
              <a:cs typeface="Times New Roman" pitchFamily="18" charset="0"/>
            </a:endParaRPr>
          </a:p>
          <a:p>
            <a:pPr lvl="0" algn="just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Разговор в школе</a:t>
            </a:r>
            <a:r>
              <a:rPr lang="ru-RU" sz="2800" dirty="0" smtClean="0">
                <a:solidFill>
                  <a:schemeClr val="accent6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 </a:t>
            </a:r>
          </a:p>
          <a:p>
            <a:pPr marL="0" lvl="0" indent="0" algn="just">
              <a:lnSpc>
                <a:spcPct val="100000"/>
              </a:lnSpc>
              <a:spcAft>
                <a:spcPts val="1000"/>
              </a:spcAft>
              <a:buFont typeface="+mj-lt"/>
              <a:buNone/>
              <a:tabLst>
                <a:tab pos="457200" algn="l"/>
              </a:tabLst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Чтобы прекратить </a:t>
            </a:r>
            <a:r>
              <a:rPr lang="ru-RU" sz="2800" dirty="0" err="1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буллинг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 в школе и насилие, при разговоре с педагогами называйте вещи своими именами и требуйте этого от них</a:t>
            </a: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Педагогический </a:t>
            </a:r>
            <a:r>
              <a:rPr lang="ru-RU" b="1" i="1" dirty="0" err="1" smtClean="0">
                <a:solidFill>
                  <a:srgbClr val="7030A0"/>
                </a:solidFill>
              </a:rPr>
              <a:t>буллинг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Разделяется на несколько видов: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Открытый </a:t>
            </a:r>
            <a:r>
              <a:rPr lang="ru-RU" dirty="0" err="1" smtClean="0">
                <a:solidFill>
                  <a:srgbClr val="7030A0"/>
                </a:solidFill>
              </a:rPr>
              <a:t>буллинг</a:t>
            </a:r>
            <a:r>
              <a:rPr lang="ru-RU" dirty="0" smtClean="0">
                <a:solidFill>
                  <a:srgbClr val="7030A0"/>
                </a:solidFill>
              </a:rPr>
              <a:t> – это порча вещей, рукоприкладство.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Скрытый – обсуждение внешнего вида, поведения учителя в его присутствии так, как будто его нет рядом.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8195" name="Picture 3" descr="D:\Users\kab25\Desktop\Буллинг\Без названия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4643446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Распространенность форм </a:t>
            </a:r>
            <a:r>
              <a:rPr lang="ru-RU" b="1" i="1" dirty="0" err="1" smtClean="0">
                <a:solidFill>
                  <a:srgbClr val="7030A0"/>
                </a:solidFill>
              </a:rPr>
              <a:t>буллинга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Ученики дразнят учителя, придумывают клички и прозвища, игнорируют учителя.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Обсуждают его личную жизнь.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Демонстрируют свое презрение с помощью жестов или взглядов.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Специально нарушают дисциплину на систематической основе 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Отказываются выполнять требования преподавателей.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218" name="Picture 2" descr="D:\Users\kab25\Desktop\Буллинг\b5899e76c2798630d1356d1b5717762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000108"/>
            <a:ext cx="2686046" cy="1602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pPr algn="just"/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серьезная проблема современного общества, но, взявшись за решение с самых первых проявлений, ее можно искоренить.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4071942"/>
            <a:ext cx="7643866" cy="1730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altLang="ru-RU" b="1" i="1" dirty="0" smtClean="0">
                <a:solidFill>
                  <a:srgbClr val="002060"/>
                </a:solidFill>
              </a:rPr>
              <a:t>«НИКОГДА НЕ СОМНЕВАЙТЕСЬ, ЧТО НЕБОЛЬШОЙ ГРУППЕ ЧУТКИХ И ПРЕДАННЫХ СВОЕМУ ДЕЛУ ЛЮДЕЙ ПО СИЛАМ ИЗМЕНИТЬ МИР»</a:t>
            </a:r>
          </a:p>
          <a:p>
            <a:pPr lvl="0" algn="ctr">
              <a:buClr>
                <a:srgbClr val="B2B2B2"/>
              </a:buClr>
              <a:buNone/>
            </a:pPr>
            <a:endParaRPr lang="ru-RU" altLang="ru-RU" b="1" i="1" dirty="0" smtClean="0">
              <a:solidFill>
                <a:srgbClr val="002060"/>
              </a:solidFill>
            </a:endParaRPr>
          </a:p>
          <a:p>
            <a:pPr lvl="0" algn="r">
              <a:buClr>
                <a:srgbClr val="B2B2B2"/>
              </a:buClr>
              <a:buNone/>
            </a:pPr>
            <a:r>
              <a:rPr lang="ru-RU" altLang="ru-RU" b="1" i="1" dirty="0" smtClean="0">
                <a:solidFill>
                  <a:srgbClr val="002060"/>
                </a:solidFill>
              </a:rPr>
              <a:t>МАРГАРЕТ МИД</a:t>
            </a:r>
            <a:endParaRPr lang="ru-RU" dirty="0"/>
          </a:p>
        </p:txBody>
      </p:sp>
      <p:pic>
        <p:nvPicPr>
          <p:cNvPr id="10244" name="Picture 4" descr="D:\Users\kab25\Desktop\Буллинг\0b30beca37afc4360dadb138c161695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000108"/>
            <a:ext cx="3905244" cy="2624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272337" cy="1239838"/>
          </a:xfrm>
        </p:spPr>
        <p:txBody>
          <a:bodyPr/>
          <a:lstStyle/>
          <a:p>
            <a:pPr algn="ctr" eaLnBrk="1" hangingPunct="1"/>
            <a:r>
              <a:rPr lang="ru-RU" altLang="ru-RU" sz="6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Буллинг</a:t>
            </a:r>
            <a:endParaRPr lang="ru-RU" altLang="ru-RU" sz="6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71472" y="1428736"/>
            <a:ext cx="6532580" cy="4011631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3600" b="1" i="1" dirty="0" smtClean="0">
                <a:solidFill>
                  <a:srgbClr val="7EBE9C"/>
                </a:solidFill>
              </a:rPr>
              <a:t>    </a:t>
            </a:r>
            <a:r>
              <a:rPr lang="ru-RU" altLang="ru-RU" sz="2400" b="1" i="1" dirty="0" smtClean="0">
                <a:solidFill>
                  <a:srgbClr val="1D1D95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400" b="1" i="1" dirty="0" err="1" smtClean="0">
                <a:solidFill>
                  <a:srgbClr val="1D1D95"/>
                </a:solidFill>
                <a:latin typeface="Times New Roman" pitchFamily="18" charset="0"/>
                <a:cs typeface="Times New Roman" pitchFamily="18" charset="0"/>
              </a:rPr>
              <a:t>bullying</a:t>
            </a:r>
            <a:r>
              <a:rPr lang="ru-RU" altLang="ru-RU" sz="2400" b="1" i="1" dirty="0" smtClean="0">
                <a:solidFill>
                  <a:srgbClr val="1D1D95"/>
                </a:solidFill>
                <a:latin typeface="Times New Roman" pitchFamily="18" charset="0"/>
                <a:cs typeface="Times New Roman" pitchFamily="18" charset="0"/>
              </a:rPr>
              <a:t>, от </a:t>
            </a:r>
            <a:r>
              <a:rPr lang="ru-RU" altLang="ru-RU" sz="2400" b="1" i="1" dirty="0" err="1" smtClean="0">
                <a:solidFill>
                  <a:srgbClr val="1D1D95"/>
                </a:solidFill>
                <a:latin typeface="Times New Roman" pitchFamily="18" charset="0"/>
                <a:cs typeface="Times New Roman" pitchFamily="18" charset="0"/>
              </a:rPr>
              <a:t>анг</a:t>
            </a:r>
            <a:r>
              <a:rPr lang="ru-RU" altLang="ru-RU" sz="2400" b="1" i="1" dirty="0" smtClean="0">
                <a:solidFill>
                  <a:srgbClr val="1D1D95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400" b="1" i="1" dirty="0" err="1" smtClean="0">
                <a:solidFill>
                  <a:srgbClr val="1D1D95"/>
                </a:solidFill>
                <a:latin typeface="Times New Roman" pitchFamily="18" charset="0"/>
                <a:cs typeface="Times New Roman" pitchFamily="18" charset="0"/>
              </a:rPr>
              <a:t>bully</a:t>
            </a:r>
            <a:r>
              <a:rPr lang="ru-RU" altLang="ru-RU" sz="2400" b="1" i="1" dirty="0" smtClean="0">
                <a:solidFill>
                  <a:srgbClr val="1D1D95"/>
                </a:solidFill>
                <a:latin typeface="Times New Roman" pitchFamily="18" charset="0"/>
                <a:cs typeface="Times New Roman" pitchFamily="18" charset="0"/>
              </a:rPr>
              <a:t> - хулиган, драчун, задира)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1200" b="1" i="1" dirty="0" smtClean="0">
              <a:solidFill>
                <a:srgbClr val="1D1D95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4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определяется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как притеснение, дискриминация,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травля </a:t>
            </a:r>
            <a:endParaRPr lang="ru-RU" alt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Users\kab25\Desktop\Буллинг\дети-травят-на-школьной-векторной-иллюстрации-1573659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1320" b="17341"/>
          <a:stretch>
            <a:fillRect/>
          </a:stretch>
        </p:blipFill>
        <p:spPr bwMode="auto">
          <a:xfrm>
            <a:off x="5286380" y="3929066"/>
            <a:ext cx="3585279" cy="2288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5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altLang="ru-RU" sz="5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1D1D95"/>
                </a:solidFill>
                <a:latin typeface="Times New Roman" pitchFamily="18" charset="0"/>
                <a:cs typeface="Times New Roman" pitchFamily="18" charset="0"/>
              </a:rPr>
              <a:t> длительный процесс </a:t>
            </a:r>
            <a:r>
              <a:rPr lang="ru-RU" altLang="ru-RU" sz="2400" b="1" u="sng" dirty="0" smtClean="0">
                <a:solidFill>
                  <a:srgbClr val="1D1D95"/>
                </a:solidFill>
                <a:latin typeface="Times New Roman" pitchFamily="18" charset="0"/>
                <a:cs typeface="Times New Roman" pitchFamily="18" charset="0"/>
              </a:rPr>
              <a:t>сознательного жестокого отношения</a:t>
            </a:r>
            <a:r>
              <a:rPr lang="ru-RU" altLang="ru-RU" sz="2400" b="1" dirty="0" smtClean="0">
                <a:solidFill>
                  <a:srgbClr val="1D1D95"/>
                </a:solidFill>
                <a:latin typeface="Times New Roman" pitchFamily="18" charset="0"/>
                <a:cs typeface="Times New Roman" pitchFamily="18" charset="0"/>
              </a:rPr>
              <a:t>, физического и (или) психического, со стороны одного или группы детей к другому ребенку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1D1D95"/>
                </a:solidFill>
                <a:latin typeface="Times New Roman" pitchFamily="18" charset="0"/>
                <a:cs typeface="Times New Roman" pitchFamily="18" charset="0"/>
              </a:rPr>
              <a:t> (другим детям).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Однако, говоря о школе, следует сказать,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alt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проявляется не только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детских взаимоотношениях, но также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в системе отношений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«учитель/взрослый-ребенок».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причины </a:t>
            </a:r>
            <a:r>
              <a:rPr lang="ru-RU" i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буллинга</a:t>
            </a:r>
            <a:endParaRPr lang="ru-RU" i="1" dirty="0">
              <a:ln w="22225">
                <a:solidFill>
                  <a:schemeClr val="accent2"/>
                </a:solidFill>
                <a:prstDash val="solid"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8340" y="2428868"/>
            <a:ext cx="4947285" cy="3999237"/>
          </a:xfrm>
        </p:spPr>
        <p:txBody>
          <a:bodyPr/>
          <a:lstStyle/>
          <a:p>
            <a:r>
              <a:rPr lang="ru-RU" sz="3600" i="1" dirty="0" smtClean="0">
                <a:solidFill>
                  <a:srgbClr val="7030A0"/>
                </a:solidFill>
                <a:latin typeface="+mj-lt"/>
              </a:rPr>
              <a:t>Вседозволенность</a:t>
            </a:r>
            <a:r>
              <a:rPr lang="ru-RU" sz="3600" dirty="0" smtClean="0">
                <a:solidFill>
                  <a:srgbClr val="7030A0"/>
                </a:solidFill>
                <a:latin typeface="+mj-lt"/>
              </a:rPr>
              <a:t>. </a:t>
            </a:r>
            <a:endParaRPr lang="ru-RU" sz="3600" b="1" dirty="0" smtClean="0">
              <a:solidFill>
                <a:srgbClr val="7030A0"/>
              </a:solidFill>
              <a:latin typeface="+mj-lt"/>
            </a:endParaRPr>
          </a:p>
          <a:p>
            <a:r>
              <a:rPr lang="ru-RU" sz="3600" i="1" dirty="0" smtClean="0">
                <a:solidFill>
                  <a:srgbClr val="7030A0"/>
                </a:solidFill>
                <a:latin typeface="+mj-lt"/>
              </a:rPr>
              <a:t>Нехватка внимания.</a:t>
            </a:r>
            <a:r>
              <a:rPr lang="ru-RU" sz="3600" dirty="0" smtClean="0">
                <a:solidFill>
                  <a:srgbClr val="7030A0"/>
                </a:solidFill>
                <a:latin typeface="+mj-lt"/>
              </a:rPr>
              <a:t> </a:t>
            </a:r>
          </a:p>
          <a:p>
            <a:r>
              <a:rPr lang="ru-RU" sz="3600" i="1" dirty="0" smtClean="0">
                <a:solidFill>
                  <a:srgbClr val="7030A0"/>
                </a:solidFill>
                <a:latin typeface="+mj-lt"/>
              </a:rPr>
              <a:t>Копирование родителей.</a:t>
            </a:r>
            <a:r>
              <a:rPr lang="ru-RU" sz="3600" dirty="0" smtClean="0">
                <a:solidFill>
                  <a:srgbClr val="7030A0"/>
                </a:solidFill>
                <a:latin typeface="+mj-lt"/>
              </a:rPr>
              <a:t> 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4" name="Picture 2" descr="D:\Users\kab25\Desktop\Буллинг\imag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786190"/>
            <a:ext cx="4263478" cy="2463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Причины </a:t>
            </a:r>
            <a:r>
              <a:rPr lang="ru-RU" b="1" i="1" dirty="0" err="1" smtClean="0">
                <a:solidFill>
                  <a:srgbClr val="7030A0"/>
                </a:solidFill>
              </a:rPr>
              <a:t>буллинга</a:t>
            </a:r>
            <a:r>
              <a:rPr lang="ru-RU" b="1" i="1" dirty="0" smtClean="0">
                <a:solidFill>
                  <a:srgbClr val="7030A0"/>
                </a:solidFill>
              </a:rPr>
              <a:t>:</a:t>
            </a:r>
            <a:br>
              <a:rPr lang="ru-RU" b="1" i="1" dirty="0" smtClean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1434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борьба за лидерство;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столкновение разных субкультур, ценностей, взглядов и неумение толерантно относиться к ним;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агрессивность;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низкая самооценка;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зависть;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отсутствие предметного досуга.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Picture 2" descr="D:\Users\kab25\Desktop\Буллинг\1021033_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572008"/>
            <a:ext cx="2994658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Особенности и виды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буллинга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школе 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Физический.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Он проявляется побоями, иногда даже намеренным членовредительством.</a:t>
            </a:r>
          </a:p>
          <a:p>
            <a:pPr lvl="0" algn="just"/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Поведенческий.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Это бойкот, сплетни (распространение заведомо ложных слухов, выставляющих жертву в невыгодном свете), игнорирование, изоляция в коллективе, интриги, шантаж, вымогательства, создание неприятностей (крадут личные вещи, портят дневник, тетради).</a:t>
            </a:r>
          </a:p>
          <a:p>
            <a:pPr lvl="0" algn="just"/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Вербальная агрессия.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Выражается в постоянных насмешках, 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подколах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оскорблениях, окриках и даже проклятиях.</a:t>
            </a:r>
          </a:p>
          <a:p>
            <a:pPr algn="just"/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Кибербуллинг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Самое последнее, но очень популярное среди подростков. Проявляется в травле при помощи социальных сетей или посылании оскорблений на электронный адрес. Сюда входит съемка и выкладывание неприглядного видео в общий доступ.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Поведение ученика: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физическая агрессия;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словесный </a:t>
            </a:r>
            <a:r>
              <a:rPr lang="ru-RU" dirty="0" err="1" smtClean="0">
                <a:solidFill>
                  <a:srgbClr val="7030A0"/>
                </a:solidFill>
              </a:rPr>
              <a:t>буллинг</a:t>
            </a:r>
            <a:r>
              <a:rPr lang="ru-RU" dirty="0" smtClean="0">
                <a:solidFill>
                  <a:srgbClr val="7030A0"/>
                </a:solidFill>
              </a:rPr>
              <a:t>;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запугивание;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вымогательство;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повреждение имущества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 smtClean="0">
              <a:solidFill>
                <a:srgbClr val="7030A0"/>
              </a:solidFill>
            </a:endParaRPr>
          </a:p>
        </p:txBody>
      </p:sp>
      <p:pic>
        <p:nvPicPr>
          <p:cNvPr id="4" name="Picture 2" descr="D:\Users\kab25\Desktop\Буллинг\crying-gir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571612"/>
            <a:ext cx="3852835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84698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Психологический портрет участников </a:t>
            </a:r>
            <a:r>
              <a:rPr lang="ru-RU" sz="4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буллинга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школе</a:t>
            </a:r>
            <a:b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Принимают активное участие в </a:t>
            </a:r>
            <a:r>
              <a:rPr lang="ru-RU" dirty="0" err="1" smtClean="0">
                <a:solidFill>
                  <a:srgbClr val="7030A0"/>
                </a:solidFill>
              </a:rPr>
              <a:t>буллинге</a:t>
            </a:r>
            <a:r>
              <a:rPr lang="ru-RU" dirty="0" smtClean="0">
                <a:solidFill>
                  <a:srgbClr val="7030A0"/>
                </a:solidFill>
              </a:rPr>
              <a:t> всегда три группы детей: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жертва; 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 агрессор;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наблюдатели.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3" name="Picture 3" descr="D:\Users\kab25\Desktop\Буллинг\Без названи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357430"/>
            <a:ext cx="5703052" cy="4445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Характеристика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буллера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401080" cy="4538674"/>
          </a:xfrm>
        </p:spPr>
        <p:txBody>
          <a:bodyPr>
            <a:noAutofit/>
          </a:bodyPr>
          <a:lstStyle/>
          <a:p>
            <a:pPr lvl="0" algn="just"/>
            <a:r>
              <a:rPr lang="ru-RU" sz="1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Неуравновешенность, самовлюбленность.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Вспыльчивость, импульсивность и невыдержанный характер с чрезмерно завышенной  самооценкой. Авторитет поднимается не за счет личных достижений, а путем унижения других. Иногда </a:t>
            </a:r>
            <a:r>
              <a:rPr lang="ru-RU" sz="1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для девочек — это инструмент для борьбы с соперницами. При этом жертва необязательно должна бросать вызов явно. Достаточно быть красивее и успешнее.</a:t>
            </a:r>
          </a:p>
          <a:p>
            <a:pPr lvl="0" algn="just"/>
            <a:r>
              <a:rPr lang="ru-RU" sz="1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Чрезмерная злоба, враждебность, желание «почесать кулаки».</a:t>
            </a:r>
            <a:r>
              <a:rPr lang="ru-RU" sz="18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Испытывает презрение к более слабым. Физическое развитие в норме или выше. Все вопросы решает при помощи конфликтов, крика, шантажа, физических угроз и побоев. Часто лжет. Присутствуют садистские наклонности. </a:t>
            </a:r>
          </a:p>
          <a:p>
            <a:pPr lvl="0" algn="just"/>
            <a:r>
              <a:rPr lang="ru-RU" sz="1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Возвышенное положение в обществе. </a:t>
            </a: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Дети из богатых семей ни в чем не знают отказа, на все их проделки родители закрывают глаза, предпочитая откупаться солидной суммой, чем проводить время вместе. Ребенок с детства привыкает, что все покупается и продается, а любое его действие не влечет последствий, кроме как немного опустевшего семейного счета.</a:t>
            </a:r>
            <a:endParaRPr lang="ru-RU" sz="1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210"/>
          <a:stretch>
            <a:fillRect/>
          </a:stretch>
        </p:blipFill>
        <p:spPr bwMode="auto">
          <a:xfrm>
            <a:off x="7500958" y="142852"/>
            <a:ext cx="1285852" cy="150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1041</Words>
  <Application>WPS Presentation</Application>
  <PresentationFormat>Экран (4:3)</PresentationFormat>
  <Paragraphs>88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Буллинг</vt:lpstr>
      <vt:lpstr>Буллинг - </vt:lpstr>
      <vt:lpstr>Основные причины буллинга</vt:lpstr>
      <vt:lpstr>Причины буллинга: </vt:lpstr>
      <vt:lpstr>Особенности и виды буллинга в школе </vt:lpstr>
      <vt:lpstr>Слайд 7</vt:lpstr>
      <vt:lpstr> Психологический портрет участников буллинга в школе </vt:lpstr>
      <vt:lpstr>Характеристика буллера </vt:lpstr>
      <vt:lpstr>Психология участников буллинга: наблюдатели </vt:lpstr>
      <vt:lpstr>Последствия для жертвы буллинга в школе</vt:lpstr>
      <vt:lpstr> Методы прекращения буллинга в школе </vt:lpstr>
      <vt:lpstr>Советы родителям для оказания помощи ребенку при буллинге в школе:</vt:lpstr>
      <vt:lpstr> Педагогический буллинг</vt:lpstr>
      <vt:lpstr>Распространенность форм буллинга 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kab26</cp:lastModifiedBy>
  <cp:revision>86</cp:revision>
  <dcterms:created xsi:type="dcterms:W3CDTF">2016-11-22T18:43:00Z</dcterms:created>
  <dcterms:modified xsi:type="dcterms:W3CDTF">2022-04-27T10:14:24Z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1049-10.2.0.5908</vt:lpwstr>
  </property>
</Properties>
</file>